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638" r:id="rId2"/>
    <p:sldId id="1521" r:id="rId3"/>
    <p:sldId id="1388" r:id="rId4"/>
    <p:sldId id="471" r:id="rId5"/>
    <p:sldId id="1277" r:id="rId6"/>
    <p:sldId id="1133" r:id="rId7"/>
    <p:sldId id="1135" r:id="rId8"/>
    <p:sldId id="1518" r:id="rId9"/>
    <p:sldId id="1517" r:id="rId10"/>
    <p:sldId id="1520" r:id="rId11"/>
    <p:sldId id="1519" r:id="rId12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ck Johnson" initials="AJ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D60093"/>
    <a:srgbClr val="FF66CC"/>
    <a:srgbClr val="003366"/>
    <a:srgbClr val="333399"/>
    <a:srgbClr val="3333CC"/>
    <a:srgbClr val="3366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75" autoAdjust="0"/>
    <p:restoredTop sz="99822" autoAdjust="0"/>
  </p:normalViewPr>
  <p:slideViewPr>
    <p:cSldViewPr>
      <p:cViewPr varScale="1">
        <p:scale>
          <a:sx n="99" d="100"/>
          <a:sy n="99" d="100"/>
        </p:scale>
        <p:origin x="84" y="402"/>
      </p:cViewPr>
      <p:guideLst>
        <p:guide orient="horz" pos="124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17070"/>
    </p:cViewPr>
  </p:sorterViewPr>
  <p:notesViewPr>
    <p:cSldViewPr>
      <p:cViewPr>
        <p:scale>
          <a:sx n="100" d="100"/>
          <a:sy n="100" d="100"/>
        </p:scale>
        <p:origin x="-192" y="-72"/>
      </p:cViewPr>
      <p:guideLst>
        <p:guide orient="horz" pos="3023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656"/>
            <a:ext cx="3169920" cy="47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11" tIns="48206" rIns="96411" bIns="48206" numCol="1" anchor="t" anchorCtr="0" compatLnSpc="1">
            <a:prstTxWarp prst="textNoShape">
              <a:avLst/>
            </a:prstTxWarp>
          </a:bodyPr>
          <a:lstStyle>
            <a:lvl1pPr defTabSz="900943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974" y="-1656"/>
            <a:ext cx="3168226" cy="47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11" tIns="48206" rIns="96411" bIns="48206" numCol="1" anchor="t" anchorCtr="0" compatLnSpc="1">
            <a:prstTxWarp prst="textNoShape">
              <a:avLst/>
            </a:prstTxWarp>
          </a:bodyPr>
          <a:lstStyle>
            <a:lvl1pPr algn="r" defTabSz="900943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5577"/>
            <a:ext cx="3169920" cy="477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11" tIns="48206" rIns="96411" bIns="48206" numCol="1" anchor="b" anchorCtr="0" compatLnSpc="1">
            <a:prstTxWarp prst="textNoShape">
              <a:avLst/>
            </a:prstTxWarp>
          </a:bodyPr>
          <a:lstStyle>
            <a:lvl1pPr defTabSz="900943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974" y="9145577"/>
            <a:ext cx="3168226" cy="477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11" tIns="48206" rIns="96411" bIns="48206" numCol="1" anchor="b" anchorCtr="0" compatLnSpc="1">
            <a:prstTxWarp prst="textNoShape">
              <a:avLst/>
            </a:prstTxWarp>
          </a:bodyPr>
          <a:lstStyle>
            <a:lvl1pPr algn="r" defTabSz="900943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0C4A8E42-1692-4868-A858-DF1870CCE1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660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34529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58788" y="722313"/>
            <a:ext cx="6397625" cy="359886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1" y="4561192"/>
            <a:ext cx="5852160" cy="431929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46" tIns="47873" rIns="95746" bIns="47873"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6037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82600" y="742950"/>
            <a:ext cx="6350000" cy="3571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1" y="4561192"/>
            <a:ext cx="5364480" cy="430272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746" tIns="47873" rIns="95746" bIns="47873"/>
          <a:lstStyle/>
          <a:p>
            <a:pPr>
              <a:spcBef>
                <a:spcPct val="0"/>
              </a:spcBef>
            </a:pPr>
            <a:r>
              <a:rPr lang="en-US" altLang="en-US" sz="2500" dirty="0"/>
              <a:t>The cap has never been reached for Priority 1 services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2500" dirty="0"/>
              <a:t>More room for typical library service growth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z="2500" dirty="0"/>
              <a:t>Rollover provides for even greater opportunities.</a:t>
            </a:r>
          </a:p>
          <a:p>
            <a:pPr>
              <a:spcBef>
                <a:spcPct val="0"/>
              </a:spcBef>
              <a:buFontTx/>
              <a:buChar char="•"/>
            </a:pPr>
            <a:endParaRPr lang="en-US" altLang="en-US" sz="2500" dirty="0"/>
          </a:p>
        </p:txBody>
      </p:sp>
    </p:spTree>
    <p:extLst>
      <p:ext uri="{BB962C8B-B14F-4D97-AF65-F5344CB8AC3E}">
        <p14:creationId xmlns:p14="http://schemas.microsoft.com/office/powerpoint/2010/main" val="3448151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n-US" altLang="en-US" dirty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n-US" altLang="en-US" dirty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 dirty="0"/>
            </a:p>
          </p:txBody>
        </p:sp>
      </p:grpSp>
      <p:sp>
        <p:nvSpPr>
          <p:cNvPr id="8345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345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/>
              <a:t>9/29/99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/>
              <a:t>EdTech Strategies, LLC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03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9/29/99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EdTech Strategies, LLC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08A72-42BD-4835-87ED-CB17C7D94E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805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9/29/99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EdTech Strategies, LLC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E8E51-E0D0-47C9-8D00-A93E011617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915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576917" y="2017713"/>
            <a:ext cx="103632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9/29/99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EdTech Strategies, LLC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98134-AC27-4718-B503-234CDC207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23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9/29/99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EdTech Strategies, LLC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4063B-CC4D-4CFC-8C9B-47A95777C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16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9/29/99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EdTech Strategies, LLC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8957F-AD64-405F-8676-DA52FB0D02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80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9/29/99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EdTech Strategies, LLC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0172D-5139-43EF-93FB-4AE7A3FBCF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529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9/29/99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EdTech Strategies, LLC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86626-E060-4C8C-9248-9A23A1B0F0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881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9/29/99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EdTech Strategies, LLC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E8559-37C4-456A-A668-1BD58836C2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60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9/29/99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EdTech Strategies, LLC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26F04-B8F9-473B-B5B9-7DD047DB9A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670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9/29/99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EdTech Strategies, LLC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91432-DF72-417E-ABC7-968E58F2D0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45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9/29/99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EdTech Strategies, LLC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F9EF2-268A-4B8B-9DAC-7AFDD40B09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990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9/29/99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EdTech Strategies, LLC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B6794-FD8F-4676-978F-2DF2644F33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610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en-US" altLang="en-US" sz="2400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en-US" altLang="en-US" sz="24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en-US" altLang="en-US" sz="2400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en-US" altLang="en-US" sz="2400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en-US" altLang="en-US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en-US" altLang="en-US" sz="2400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en-US" altLang="en-US" sz="2400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335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US" dirty="0"/>
              <a:t>9/29/99</a:t>
            </a:r>
          </a:p>
        </p:txBody>
      </p:sp>
      <p:sp>
        <p:nvSpPr>
          <p:cNvPr id="8335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 dirty="0"/>
              <a:t>EdTech Strategies, LLC</a:t>
            </a:r>
          </a:p>
        </p:txBody>
      </p:sp>
      <p:sp>
        <p:nvSpPr>
          <p:cNvPr id="8335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5377075-C2D2-4F08-A82E-125D10B8C1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bg2"/>
                </a:solidFill>
              </a:rPr>
              <a:t>EdTech Strategies, LLC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0" y="1676400"/>
            <a:ext cx="10363200" cy="1462088"/>
          </a:xfrm>
        </p:spPr>
        <p:txBody>
          <a:bodyPr/>
          <a:lstStyle/>
          <a:p>
            <a:pPr eaLnBrk="1" hangingPunct="1"/>
            <a:r>
              <a:rPr lang="en-US" altLang="en-US" dirty="0"/>
              <a:t>MBLC Intro to E-rate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Massachusetts Board of Library Commissioners</a:t>
            </a:r>
          </a:p>
          <a:p>
            <a:pPr eaLnBrk="1" hangingPunct="1"/>
            <a:r>
              <a:rPr lang="en-US" altLang="en-US" dirty="0"/>
              <a:t>September 19,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MBLC E-rate Support for </a:t>
            </a:r>
            <a:r>
              <a:rPr lang="en-US"/>
              <a:t>MA Libraries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EdTech Strategies,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8957F-AD64-405F-8676-DA52FB0D027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289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32438-28AA-2256-ED63-73464D8D9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MBLC E-rate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C4DAD-834F-6084-B9FC-069D2D7FB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Consultant hired to provide help for interested libraries</a:t>
            </a:r>
          </a:p>
          <a:p>
            <a:r>
              <a:rPr lang="en-US" dirty="0"/>
              <a:t>Multiple live, virtual trainings for MA libraries starting this Fall</a:t>
            </a:r>
          </a:p>
          <a:p>
            <a:pPr lvl="1"/>
            <a:r>
              <a:rPr lang="en-US" dirty="0"/>
              <a:t>Will cover the entire application process, detailed information on filing forms, conducting E-rate compliant procurement, evaluating bids, awarding contracts, filing invoices, etc.</a:t>
            </a:r>
          </a:p>
          <a:p>
            <a:pPr lvl="1"/>
            <a:r>
              <a:rPr lang="en-US" dirty="0"/>
              <a:t>Will provide strong platform for those interested in applying</a:t>
            </a:r>
          </a:p>
          <a:p>
            <a:r>
              <a:rPr lang="en-US"/>
              <a:t>Mailing list </a:t>
            </a:r>
            <a:r>
              <a:rPr lang="en-US" dirty="0"/>
              <a:t>for support from E-rate consultant </a:t>
            </a:r>
          </a:p>
          <a:p>
            <a:pPr lvl="1"/>
            <a:r>
              <a:rPr lang="en-US" dirty="0"/>
              <a:t>Sign up at https://mblc.state.ma.us/sympa/info/e-rate</a:t>
            </a:r>
          </a:p>
          <a:p>
            <a:r>
              <a:rPr lang="en-US" dirty="0"/>
              <a:t>Support for at least the next two years</a:t>
            </a:r>
          </a:p>
          <a:p>
            <a:r>
              <a:rPr lang="en-US" dirty="0"/>
              <a:t>There’s still plenty of time to start working on your E-rate Fund Year 2024 (7/1/2024-6/30/2025) application!</a:t>
            </a:r>
          </a:p>
        </p:txBody>
      </p:sp>
    </p:spTree>
    <p:extLst>
      <p:ext uri="{BB962C8B-B14F-4D97-AF65-F5344CB8AC3E}">
        <p14:creationId xmlns:p14="http://schemas.microsoft.com/office/powerpoint/2010/main" val="3489270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C0B649-D573-2430-F309-40D2F9E35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EdTech Strategies, LLC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9E3445-6E0D-75C3-2BFD-ADE729CAB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8957F-AD64-405F-8676-DA52FB0D027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7" name="Content Placeholder 6" descr="A graph with lines and dots&#10;&#10;Description automatically generated">
            <a:extLst>
              <a:ext uri="{FF2B5EF4-FFF2-40B4-BE49-F238E27FC236}">
                <a16:creationId xmlns:a16="http://schemas.microsoft.com/office/drawing/2014/main" id="{C88A3D55-5719-9CC1-14BF-B27C2B2414BB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200"/>
            <a:ext cx="11963400" cy="5675313"/>
          </a:xfrm>
        </p:spPr>
      </p:pic>
    </p:spTree>
    <p:extLst>
      <p:ext uri="{BB962C8B-B14F-4D97-AF65-F5344CB8AC3E}">
        <p14:creationId xmlns:p14="http://schemas.microsoft.com/office/powerpoint/2010/main" val="307419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Quick E-rate Program Overview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EdTech Strategies,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8957F-AD64-405F-8676-DA52FB0D027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935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EdTech Strategies, LLC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7CEB807-6926-4B66-B3DD-9409C835A9B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dirty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E-rate Program Overview: Origin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467" y="1905000"/>
            <a:ext cx="9480933" cy="43434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Universal service program for schools and libraries</a:t>
            </a:r>
          </a:p>
          <a:p>
            <a:pPr lvl="1" eaLnBrk="1" hangingPunct="1"/>
            <a:r>
              <a:rPr lang="en-US" altLang="en-US" sz="2400" dirty="0"/>
              <a:t>Part of Telecommunications Act of 1996</a:t>
            </a:r>
          </a:p>
          <a:p>
            <a:pPr lvl="1" eaLnBrk="1" hangingPunct="1"/>
            <a:r>
              <a:rPr lang="en-US" altLang="en-US" sz="2400" dirty="0"/>
              <a:t>Discount Program</a:t>
            </a:r>
          </a:p>
          <a:p>
            <a:pPr lvl="1" eaLnBrk="1" hangingPunct="1"/>
            <a:r>
              <a:rPr lang="en-US" altLang="en-US" sz="2400" dirty="0"/>
              <a:t>Application-based, NOT grant-based </a:t>
            </a:r>
          </a:p>
          <a:p>
            <a:pPr lvl="1" eaLnBrk="1" hangingPunct="1"/>
            <a:r>
              <a:rPr lang="en-US" altLang="en-US" sz="2400" dirty="0"/>
              <a:t>Currently in its 27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 year</a:t>
            </a:r>
          </a:p>
          <a:p>
            <a:pPr eaLnBrk="1" hangingPunct="1"/>
            <a:r>
              <a:rPr lang="en-US" altLang="en-US" sz="2800" dirty="0"/>
              <a:t>Funding level historically was capped annually at $2.25 billion; now capped at </a:t>
            </a:r>
            <a:r>
              <a:rPr lang="en-US" altLang="en-US" sz="2800" dirty="0">
                <a:solidFill>
                  <a:srgbClr val="FF0000"/>
                </a:solidFill>
              </a:rPr>
              <a:t>$4.7 billion </a:t>
            </a:r>
            <a:r>
              <a:rPr lang="en-US" altLang="en-US" sz="2800" dirty="0"/>
              <a:t>with annual inflation factor</a:t>
            </a:r>
          </a:p>
          <a:p>
            <a:pPr lvl="1" eaLnBrk="1" hangingPunct="1"/>
            <a:r>
              <a:rPr lang="en-US" altLang="en-US" sz="2400" dirty="0"/>
              <a:t>Demand is below cap for recent years – funding is yours </a:t>
            </a:r>
            <a:r>
              <a:rPr lang="en-US" altLang="en-US" sz="2400" i="1" dirty="0"/>
              <a:t>if you apply correctly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E-rate Program Overview: Discounts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Discount for libraries range from 20%- 90% on eligible services</a:t>
            </a:r>
          </a:p>
          <a:p>
            <a:r>
              <a:rPr lang="en-US" dirty="0"/>
              <a:t>Discount for libraries </a:t>
            </a:r>
            <a:r>
              <a:rPr lang="en-US" sz="2800" dirty="0"/>
              <a:t>is based on:</a:t>
            </a:r>
          </a:p>
          <a:p>
            <a:pPr lvl="1"/>
            <a:r>
              <a:rPr lang="en-US" sz="2400" dirty="0"/>
              <a:t>NSLP eligibility for the </a:t>
            </a:r>
            <a:r>
              <a:rPr lang="en-US" sz="2400" dirty="0">
                <a:solidFill>
                  <a:srgbClr val="FF0000"/>
                </a:solidFill>
              </a:rPr>
              <a:t>school district </a:t>
            </a:r>
            <a:r>
              <a:rPr lang="en-US" sz="2400" dirty="0"/>
              <a:t>in which main branch is located and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Urban/rural status </a:t>
            </a:r>
            <a:r>
              <a:rPr lang="en-US" sz="2400" dirty="0"/>
              <a:t>determined by majority of library outlets (must be 51%+ to be considered rural)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EdTech Strategies,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8957F-AD64-405F-8676-DA52FB0D027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179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E-rate Program Overview: </a:t>
            </a:r>
            <a:r>
              <a:rPr lang="en-US" b="1" dirty="0"/>
              <a:t>Who</a:t>
            </a:r>
            <a:r>
              <a:rPr lang="en-US" dirty="0"/>
              <a:t> is Eligible?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2619"/>
            <a:ext cx="9372600" cy="4114800"/>
          </a:xfrm>
        </p:spPr>
        <p:txBody>
          <a:bodyPr/>
          <a:lstStyle/>
          <a:p>
            <a:r>
              <a:rPr lang="en-US" dirty="0"/>
              <a:t>Schools and libraries are eligible</a:t>
            </a:r>
          </a:p>
          <a:p>
            <a:pPr lvl="1"/>
            <a:r>
              <a:rPr lang="en-US" dirty="0"/>
              <a:t>Library eligibility keyed to definition of library in and eligibility for LSTA</a:t>
            </a:r>
          </a:p>
          <a:p>
            <a:pPr lvl="1"/>
            <a:r>
              <a:rPr lang="en-US" dirty="0"/>
              <a:t>Must be </a:t>
            </a:r>
            <a:r>
              <a:rPr lang="en-US" dirty="0">
                <a:solidFill>
                  <a:srgbClr val="FF0000"/>
                </a:solidFill>
              </a:rPr>
              <a:t>budgetarily independent of educational institutions</a:t>
            </a:r>
          </a:p>
          <a:p>
            <a:pPr lvl="2"/>
            <a:r>
              <a:rPr lang="en-US" dirty="0"/>
              <a:t>Public school libraries eligible </a:t>
            </a:r>
            <a:r>
              <a:rPr lang="en-US" i="1" dirty="0"/>
              <a:t>as part of school</a:t>
            </a:r>
          </a:p>
          <a:p>
            <a:pPr lvl="2"/>
            <a:r>
              <a:rPr lang="en-US" dirty="0"/>
              <a:t>Libraries tied to higher education not eligible</a:t>
            </a:r>
          </a:p>
          <a:p>
            <a:pPr lvl="1"/>
            <a:r>
              <a:rPr lang="en-US" dirty="0"/>
              <a:t>Must be not for profit (for-profit libraries are not eligible)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EdTech Strategies,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8957F-AD64-405F-8676-DA52FB0D027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495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E-rate Program Overview: </a:t>
            </a:r>
            <a:r>
              <a:rPr lang="en-US" b="1" dirty="0"/>
              <a:t>What</a:t>
            </a:r>
            <a:r>
              <a:rPr lang="en-US" dirty="0"/>
              <a:t> is Eligible?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Program covers two categories of eligible services:</a:t>
            </a:r>
          </a:p>
          <a:p>
            <a:r>
              <a:rPr lang="en-US" dirty="0"/>
              <a:t>Category 1: Data Transmission and Internet Access</a:t>
            </a:r>
          </a:p>
          <a:p>
            <a:pPr lvl="1"/>
            <a:r>
              <a:rPr lang="en-US" dirty="0"/>
              <a:t>No limits on the speeds eligible</a:t>
            </a:r>
          </a:p>
          <a:p>
            <a:pPr lvl="1"/>
            <a:r>
              <a:rPr lang="en-US" dirty="0"/>
              <a:t>CIPA applies to Internet Access but not Data Transmission</a:t>
            </a:r>
          </a:p>
          <a:p>
            <a:r>
              <a:rPr lang="en-US" dirty="0"/>
              <a:t>Category 2: Internal Connections, Basic Maintenance, and Managed Internal Broadband Services</a:t>
            </a:r>
          </a:p>
          <a:p>
            <a:pPr lvl="1"/>
            <a:r>
              <a:rPr lang="en-US" dirty="0"/>
              <a:t>Internal connections includes network equipment and wiring – routers, switches, wi-fi, firewalls, racks, licenses, etc. </a:t>
            </a:r>
          </a:p>
          <a:p>
            <a:pPr lvl="1"/>
            <a:r>
              <a:rPr lang="en-US" dirty="0"/>
              <a:t>Basic Maintenance includes maintenance and support for these items</a:t>
            </a:r>
          </a:p>
          <a:p>
            <a:pPr lvl="1"/>
            <a:r>
              <a:rPr lang="en-US" dirty="0"/>
              <a:t>Managed Internal Broadband Services (MIBS) includes remote or web-based management of network infrastructure (e.g. managed wi-fi)</a:t>
            </a:r>
          </a:p>
          <a:p>
            <a:pPr lvl="1"/>
            <a:r>
              <a:rPr lang="en-US" dirty="0"/>
              <a:t>CIPA applies to all C2 services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EdTech Strategies,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8957F-AD64-405F-8676-DA52FB0D027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408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E-rate Program Overview: </a:t>
            </a:r>
            <a:r>
              <a:rPr lang="en-US" b="1" dirty="0"/>
              <a:t>What</a:t>
            </a:r>
            <a:r>
              <a:rPr lang="en-US" dirty="0"/>
              <a:t> is Eligible?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Category 2 is limited by a five year pre-discount budget</a:t>
            </a:r>
          </a:p>
          <a:p>
            <a:pPr lvl="1"/>
            <a:r>
              <a:rPr lang="en-US" dirty="0"/>
              <a:t>Every library generally gets $4.50 per square foot or $25,000 per library outlet</a:t>
            </a:r>
          </a:p>
          <a:p>
            <a:pPr lvl="2"/>
            <a:r>
              <a:rPr lang="en-US" dirty="0"/>
              <a:t>Falmouth Public Library: $205,000</a:t>
            </a:r>
          </a:p>
          <a:p>
            <a:pPr lvl="2"/>
            <a:r>
              <a:rPr lang="en-US" dirty="0"/>
              <a:t>Nevins Memorial Library: $180,000</a:t>
            </a:r>
          </a:p>
          <a:p>
            <a:pPr lvl="2"/>
            <a:r>
              <a:rPr lang="en-US" dirty="0"/>
              <a:t>Bushnell-Sage Public Library: $45,000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EdTech Strategies,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8957F-AD64-405F-8676-DA52FB0D027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293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E-rate Program Overview: </a:t>
            </a:r>
            <a:r>
              <a:rPr lang="en-US" b="1" dirty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E-rate is not without challenges – but these challenges can be overcome!</a:t>
            </a:r>
          </a:p>
          <a:p>
            <a:r>
              <a:rPr lang="en-US" altLang="en-US" dirty="0"/>
              <a:t>Challenge #1: Administrative and Application Complexity</a:t>
            </a:r>
          </a:p>
          <a:p>
            <a:pPr lvl="1"/>
            <a:r>
              <a:rPr lang="en-US" altLang="en-US" dirty="0"/>
              <a:t>Procurement</a:t>
            </a:r>
          </a:p>
          <a:p>
            <a:pPr lvl="1"/>
            <a:r>
              <a:rPr lang="en-US" altLang="en-US" dirty="0"/>
              <a:t>Multistep Application Process</a:t>
            </a:r>
          </a:p>
          <a:p>
            <a:pPr lvl="1"/>
            <a:r>
              <a:rPr lang="en-US" altLang="en-US" dirty="0"/>
              <a:t>Documentation</a:t>
            </a:r>
          </a:p>
          <a:p>
            <a:r>
              <a:rPr lang="en-US" altLang="en-US" dirty="0"/>
              <a:t>Challenge #2: CIPA</a:t>
            </a:r>
          </a:p>
          <a:p>
            <a:pPr lvl="1"/>
            <a:r>
              <a:rPr lang="en-US" altLang="en-US" dirty="0"/>
              <a:t>Requires compliance for Internet Access and all Category 2 services</a:t>
            </a:r>
          </a:p>
          <a:p>
            <a:pPr lvl="1"/>
            <a:r>
              <a:rPr lang="en-US" altLang="en-US" dirty="0"/>
              <a:t>Requires a filter, Internet Safety Policy, and public meeting</a:t>
            </a:r>
          </a:p>
          <a:p>
            <a:r>
              <a:rPr lang="en-US" altLang="en-US" i="1" dirty="0"/>
              <a:t>MBLC is providing training and support over the next two years to help MA libraries overcome these challenges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EdTech Strategies,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8957F-AD64-405F-8676-DA52FB0D027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960648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28716</TotalTime>
  <Words>628</Words>
  <Application>Microsoft Office PowerPoint</Application>
  <PresentationFormat>Widescreen</PresentationFormat>
  <Paragraphs>82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Tahoma</vt:lpstr>
      <vt:lpstr>Times New Roman</vt:lpstr>
      <vt:lpstr>Wingdings</vt:lpstr>
      <vt:lpstr>Blends</vt:lpstr>
      <vt:lpstr>MBLC Intro to E-rate</vt:lpstr>
      <vt:lpstr>PowerPoint Presentation</vt:lpstr>
      <vt:lpstr>Quick E-rate Program Overview</vt:lpstr>
      <vt:lpstr>E-rate Program Overview: Origin</vt:lpstr>
      <vt:lpstr>E-rate Program Overview: Discounts</vt:lpstr>
      <vt:lpstr>E-rate Program Overview: Who is Eligible?</vt:lpstr>
      <vt:lpstr>E-rate Program Overview: What is Eligible?</vt:lpstr>
      <vt:lpstr>E-rate Program Overview: What is Eligible?</vt:lpstr>
      <vt:lpstr>E-rate Program Overview: Challenges</vt:lpstr>
      <vt:lpstr>MBLC E-rate Support for MA Libraries</vt:lpstr>
      <vt:lpstr>MBLC E-rate Support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E-rate DLDS 11-18-2016 Training Materials</dc:title>
  <dc:creator>002636</dc:creator>
  <cp:lastModifiedBy>Kissman, Paul (BLC)</cp:lastModifiedBy>
  <cp:revision>1059</cp:revision>
  <cp:lastPrinted>2022-09-16T13:26:23Z</cp:lastPrinted>
  <dcterms:created xsi:type="dcterms:W3CDTF">1995-06-17T23:31:02Z</dcterms:created>
  <dcterms:modified xsi:type="dcterms:W3CDTF">2023-09-18T16:03:43Z</dcterms:modified>
</cp:coreProperties>
</file>